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notesMasterIdLst>
    <p:notesMasterId r:id="rId12"/>
  </p:notesMasterIdLst>
  <p:sldIdLst>
    <p:sldId id="278" r:id="rId2"/>
    <p:sldId id="289" r:id="rId3"/>
    <p:sldId id="285" r:id="rId4"/>
    <p:sldId id="295" r:id="rId5"/>
    <p:sldId id="296" r:id="rId6"/>
    <p:sldId id="297" r:id="rId7"/>
    <p:sldId id="298" r:id="rId8"/>
    <p:sldId id="299" r:id="rId9"/>
    <p:sldId id="300" r:id="rId10"/>
    <p:sldId id="293" r:id="rId11"/>
  </p:sldIdLst>
  <p:sldSz cx="13439775" cy="7559675"/>
  <p:notesSz cx="6858000" cy="9144000"/>
  <p:embeddedFontLst>
    <p:embeddedFont>
      <p:font typeface="Akrobat" charset="-52"/>
      <p:regular r:id="rId13"/>
      <p:bold r:id="rId14"/>
    </p:embeddedFont>
    <p:embeddedFont>
      <p:font typeface="Trebuchet MS" pitchFamily="34" charset="0"/>
      <p:regular r:id="rId15"/>
      <p:bold r:id="rId16"/>
      <p:italic r:id="rId17"/>
      <p:boldItalic r:id="rId18"/>
    </p:embeddedFont>
    <p:embeddedFont>
      <p:font typeface="Georgia" pitchFamily="18" charset="0"/>
      <p:regular r:id="rId19"/>
      <p:bold r:id="rId20"/>
      <p:italic r:id="rId21"/>
      <p:boldItalic r:id="rId22"/>
    </p:embeddedFont>
    <p:embeddedFont>
      <p:font typeface="Calibri" pitchFamily="34" charset="0"/>
      <p:regular r:id="rId23"/>
      <p:bold r:id="rId24"/>
      <p:italic r:id="rId25"/>
      <p:boldItalic r:id="rId26"/>
    </p:embeddedFont>
    <p:embeddedFont>
      <p:font typeface="Akrobat Black" charset="-52"/>
      <p:bold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42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464A"/>
    <a:srgbClr val="57111C"/>
    <a:srgbClr val="DCCFB8"/>
    <a:srgbClr val="EAE2D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93" d="100"/>
          <a:sy n="93" d="100"/>
        </p:scale>
        <p:origin x="-294" y="-414"/>
      </p:cViewPr>
      <p:guideLst>
        <p:guide orient="horz" pos="2381"/>
        <p:guide pos="42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72477-614C-4D1C-A97E-A240082C9EB2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6AAE1-8B2F-45EF-83A2-D24881C6D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18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262563"/>
            <a:ext cx="13439775" cy="3297112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343977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923682"/>
            <a:ext cx="1343977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763924"/>
            <a:ext cx="1343977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172" y="5569496"/>
            <a:ext cx="8285230" cy="972373"/>
          </a:xfrm>
        </p:spPr>
        <p:txBody>
          <a:bodyPr>
            <a:normAutofit/>
          </a:bodyPr>
          <a:lstStyle>
            <a:lvl1pPr marL="0" indent="0" algn="l">
              <a:buNone/>
              <a:defRPr sz="2900">
                <a:solidFill>
                  <a:schemeClr val="tx2"/>
                </a:solidFill>
              </a:defRPr>
            </a:lvl1pPr>
            <a:lvl2pPr marL="599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99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999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99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99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99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99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99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1675" y="3452770"/>
            <a:ext cx="10546271" cy="1976635"/>
          </a:xfrm>
          <a:effectLst/>
        </p:spPr>
        <p:txBody>
          <a:bodyPr>
            <a:noAutofit/>
          </a:bodyPr>
          <a:lstStyle>
            <a:lvl1pPr marL="839977" indent="-599984" algn="l">
              <a:defRPr sz="7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99953" y="806364"/>
            <a:ext cx="9407843" cy="383023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95784" y="415041"/>
            <a:ext cx="3023949" cy="577429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5754" y="806365"/>
            <a:ext cx="7098046" cy="53955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679972" y="806365"/>
            <a:ext cx="9407843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62563"/>
            <a:ext cx="13439775" cy="32971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343977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923682"/>
            <a:ext cx="1343977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3924"/>
            <a:ext cx="1343977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8373" y="2394942"/>
            <a:ext cx="8769756" cy="2671290"/>
          </a:xfrm>
          <a:effectLst/>
        </p:spPr>
        <p:txBody>
          <a:bodyPr anchor="b"/>
          <a:lstStyle>
            <a:lvl1pPr algn="r">
              <a:defRPr sz="6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2563" y="5078928"/>
            <a:ext cx="8775382" cy="920940"/>
          </a:xfrm>
        </p:spPr>
        <p:txBody>
          <a:bodyPr anchor="t"/>
          <a:lstStyle>
            <a:lvl1pPr marL="0" indent="0" algn="r">
              <a:buNone/>
              <a:defRPr sz="2600">
                <a:solidFill>
                  <a:schemeClr val="tx2"/>
                </a:solidFill>
              </a:defRPr>
            </a:lvl1pPr>
            <a:lvl2pPr marL="59998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9996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9995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999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9991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9990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9988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9986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679970" y="806364"/>
            <a:ext cx="4918958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827406" y="806365"/>
            <a:ext cx="4918958" cy="383023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972" y="806365"/>
            <a:ext cx="4918958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1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99984" indent="0">
              <a:buNone/>
              <a:defRPr sz="2600" b="1"/>
            </a:lvl2pPr>
            <a:lvl3pPr marL="1199967" indent="0">
              <a:buNone/>
              <a:defRPr sz="2400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9736" y="1543601"/>
            <a:ext cx="4918958" cy="302387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30566" y="806365"/>
            <a:ext cx="4918958" cy="705219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31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599984" indent="0">
              <a:buNone/>
              <a:defRPr sz="2600" b="1"/>
            </a:lvl2pPr>
            <a:lvl3pPr marL="1199967" indent="0">
              <a:buNone/>
              <a:defRPr sz="2400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marL="0" lvl="0" indent="0" algn="ctr" defTabSz="1199967" rtl="0" eaLnBrk="1" latinLnBrk="0" hangingPunct="1">
              <a:spcBef>
                <a:spcPct val="20000"/>
              </a:spcBef>
              <a:spcAft>
                <a:spcPts val="394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827219" y="1542174"/>
            <a:ext cx="4918958" cy="302387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3296" y="2435896"/>
            <a:ext cx="5344287" cy="1387255"/>
          </a:xfrm>
          <a:effectLst/>
        </p:spPr>
        <p:txBody>
          <a:bodyPr anchor="b">
            <a:noAutofit/>
          </a:bodyPr>
          <a:lstStyle>
            <a:lvl1pPr marL="299992" indent="-299992" algn="l">
              <a:defRPr sz="37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1511" y="806366"/>
            <a:ext cx="5904278" cy="5395533"/>
          </a:xfrm>
        </p:spPr>
        <p:txBody>
          <a:bodyPr anchor="ctr"/>
          <a:lstStyle>
            <a:lvl1pPr>
              <a:defRPr sz="29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18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1151" y="3855679"/>
            <a:ext cx="4980624" cy="2358422"/>
          </a:xfrm>
        </p:spPr>
        <p:txBody>
          <a:bodyPr/>
          <a:lstStyle>
            <a:lvl1pPr marL="0" indent="0">
              <a:buNone/>
              <a:defRPr sz="1800"/>
            </a:lvl1pPr>
            <a:lvl2pPr marL="599984" indent="0">
              <a:buNone/>
              <a:defRPr sz="1600"/>
            </a:lvl2pPr>
            <a:lvl3pPr marL="1199967" indent="0">
              <a:buNone/>
              <a:defRPr sz="1300"/>
            </a:lvl3pPr>
            <a:lvl4pPr marL="1799951" indent="0">
              <a:buNone/>
              <a:defRPr sz="1200"/>
            </a:lvl4pPr>
            <a:lvl5pPr marL="2399934" indent="0">
              <a:buNone/>
              <a:defRPr sz="1200"/>
            </a:lvl5pPr>
            <a:lvl6pPr marL="2999918" indent="0">
              <a:buNone/>
              <a:defRPr sz="1200"/>
            </a:lvl6pPr>
            <a:lvl7pPr marL="3599901" indent="0">
              <a:buNone/>
              <a:defRPr sz="1200"/>
            </a:lvl7pPr>
            <a:lvl8pPr marL="4199885" indent="0">
              <a:buNone/>
              <a:defRPr sz="1200"/>
            </a:lvl8pPr>
            <a:lvl9pPr marL="479986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262563"/>
            <a:ext cx="13439775" cy="32971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3439775" cy="426256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923682"/>
            <a:ext cx="1343977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763924"/>
            <a:ext cx="1343977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77575" y="1259946"/>
            <a:ext cx="6047899" cy="3447827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600"/>
            </a:lvl1pPr>
            <a:lvl2pPr marL="599984" indent="0">
              <a:buNone/>
              <a:defRPr sz="3700"/>
            </a:lvl2pPr>
            <a:lvl3pPr marL="1199967" indent="0">
              <a:buNone/>
              <a:defRPr sz="3100"/>
            </a:lvl3pPr>
            <a:lvl4pPr marL="1799951" indent="0">
              <a:buNone/>
              <a:defRPr sz="2600"/>
            </a:lvl4pPr>
            <a:lvl5pPr marL="2399934" indent="0">
              <a:buNone/>
              <a:defRPr sz="2600"/>
            </a:lvl5pPr>
            <a:lvl6pPr marL="2999918" indent="0">
              <a:buNone/>
              <a:defRPr sz="2600"/>
            </a:lvl6pPr>
            <a:lvl7pPr marL="3599901" indent="0">
              <a:buNone/>
              <a:defRPr sz="2600"/>
            </a:lvl7pPr>
            <a:lvl8pPr marL="4199885" indent="0">
              <a:buNone/>
              <a:defRPr sz="2600"/>
            </a:lvl8pPr>
            <a:lvl9pPr marL="4799868" indent="0">
              <a:buNone/>
              <a:defRPr sz="2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0311" y="1113874"/>
            <a:ext cx="5429578" cy="2384329"/>
          </a:xfrm>
        </p:spPr>
        <p:txBody>
          <a:bodyPr anchor="b"/>
          <a:lstStyle>
            <a:lvl1pPr marL="239993" indent="-239993">
              <a:buFont typeface="Georgia" pitchFamily="18" charset="0"/>
              <a:buChar char="*"/>
              <a:defRPr sz="2100"/>
            </a:lvl1pPr>
            <a:lvl2pPr marL="599984" indent="0">
              <a:buNone/>
              <a:defRPr sz="1600"/>
            </a:lvl2pPr>
            <a:lvl3pPr marL="1199967" indent="0">
              <a:buNone/>
              <a:defRPr sz="1300"/>
            </a:lvl3pPr>
            <a:lvl4pPr marL="1799951" indent="0">
              <a:buNone/>
              <a:defRPr sz="1200"/>
            </a:lvl4pPr>
            <a:lvl5pPr marL="2399934" indent="0">
              <a:buNone/>
              <a:defRPr sz="1200"/>
            </a:lvl5pPr>
            <a:lvl6pPr marL="2999918" indent="0">
              <a:buNone/>
              <a:defRPr sz="1200"/>
            </a:lvl6pPr>
            <a:lvl7pPr marL="3599901" indent="0">
              <a:buNone/>
              <a:defRPr sz="1200"/>
            </a:lvl7pPr>
            <a:lvl8pPr marL="4199885" indent="0">
              <a:buNone/>
              <a:defRPr sz="1200"/>
            </a:lvl8pPr>
            <a:lvl9pPr marL="479986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932" y="4921197"/>
            <a:ext cx="9382471" cy="1259946"/>
          </a:xfrm>
        </p:spPr>
        <p:txBody>
          <a:bodyPr anchor="b">
            <a:noAutofit/>
          </a:bodyPr>
          <a:lstStyle>
            <a:lvl1pPr algn="l">
              <a:defRPr sz="6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627758"/>
            <a:ext cx="13439775" cy="193191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3439775" cy="562775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153857"/>
            <a:ext cx="13439775" cy="251989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763924"/>
            <a:ext cx="13439775" cy="5627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5762" y="4819505"/>
            <a:ext cx="9572034" cy="1259946"/>
          </a:xfrm>
          <a:prstGeom prst="rect">
            <a:avLst/>
          </a:prstGeom>
          <a:effectLst/>
        </p:spPr>
        <p:txBody>
          <a:bodyPr vert="horz" lIns="119997" tIns="59998" rIns="119997" bIns="59998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972" y="807181"/>
            <a:ext cx="9407843" cy="3830235"/>
          </a:xfrm>
          <a:prstGeom prst="rect">
            <a:avLst/>
          </a:prstGeom>
        </p:spPr>
        <p:txBody>
          <a:bodyPr vert="horz" lIns="119997" tIns="59998" rIns="119997" bIns="5999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71848" y="6803708"/>
            <a:ext cx="3695938" cy="402483"/>
          </a:xfrm>
          <a:prstGeom prst="rect">
            <a:avLst/>
          </a:prstGeom>
        </p:spPr>
        <p:txBody>
          <a:bodyPr vert="horz" lIns="119997" tIns="59998" rIns="119997" bIns="59998" rtlCol="0" anchor="ctr"/>
          <a:lstStyle>
            <a:lvl1pPr algn="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D5E83B-E9E2-4E97-94B1-ECD5699343FD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1988" y="6803708"/>
            <a:ext cx="4927919" cy="402483"/>
          </a:xfrm>
          <a:prstGeom prst="rect">
            <a:avLst/>
          </a:prstGeom>
        </p:spPr>
        <p:txBody>
          <a:bodyPr vert="horz" lIns="119997" tIns="59998" rIns="119997" bIns="59998" rtlCol="0" anchor="ctr"/>
          <a:lstStyle>
            <a:lvl1pPr algn="l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9906" y="6803708"/>
            <a:ext cx="2687955" cy="402483"/>
          </a:xfrm>
          <a:prstGeom prst="rect">
            <a:avLst/>
          </a:prstGeom>
        </p:spPr>
        <p:txBody>
          <a:bodyPr vert="horz" lIns="119997" tIns="59998" rIns="119997" bIns="59998" rtlCol="0" anchor="ctr"/>
          <a:lstStyle>
            <a:lvl1pPr algn="ctr">
              <a:defRPr sz="16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5BD54B-219A-4BDD-8855-8B191717E4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419988" indent="-419988" algn="r" defTabSz="1199967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60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9992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19980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079970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439961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823950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83940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579929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99918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95907" indent="-239993" algn="l" defTabSz="1199967" rtl="0" eaLnBrk="1" latinLnBrk="0" hangingPunct="1">
        <a:spcBef>
          <a:spcPct val="20000"/>
        </a:spcBef>
        <a:spcAft>
          <a:spcPts val="394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316480" y="2079024"/>
            <a:ext cx="10890606" cy="755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7C464A"/>
                </a:solidFill>
                <a:latin typeface="Times New Roman"/>
                <a:ea typeface="Calibri"/>
                <a:cs typeface="Times New Roman"/>
              </a:rPr>
              <a:t>Оценка результатов по реализации СИПР</a:t>
            </a:r>
            <a:endParaRPr lang="ru-RU" sz="3200" dirty="0">
              <a:solidFill>
                <a:srgbClr val="7C464A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41896" y="4422670"/>
            <a:ext cx="59570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57111C"/>
              </a:solidFill>
              <a:latin typeface="Akrobat" panose="00000600000000000000" pitchFamily="2" charset="-52"/>
            </a:endParaRPr>
          </a:p>
          <a:p>
            <a:pPr algn="ctr"/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Е.М. Ивашкова</a:t>
            </a:r>
            <a:r>
              <a:rPr lang="ru-RU" sz="2000" b="1" dirty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, директор </a:t>
            </a:r>
            <a:endParaRPr lang="ru-RU" sz="2000" b="1" dirty="0" smtClean="0">
              <a:solidFill>
                <a:srgbClr val="57111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«Общеобразовательная школа </a:t>
            </a:r>
            <a:r>
              <a:rPr lang="ru-RU" sz="2000" b="1" dirty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для обучающихся с ОВЗ №2», г.Вологда</a:t>
            </a:r>
            <a:endParaRPr lang="ru-RU" sz="2000" b="1" i="0" dirty="0">
              <a:solidFill>
                <a:srgbClr val="57111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0" dirty="0">
              <a:solidFill>
                <a:srgbClr val="57111C"/>
              </a:solidFill>
              <a:effectLst/>
              <a:latin typeface="Akrobat" panose="00000600000000000000" pitchFamily="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12255" y="6045750"/>
            <a:ext cx="2473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 </a:t>
            </a:r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27 </a:t>
            </a:r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ноября 2025 </a:t>
            </a:r>
            <a:r>
              <a:rPr lang="ru-RU" b="1" dirty="0">
                <a:solidFill>
                  <a:srgbClr val="57111C"/>
                </a:solidFill>
                <a:latin typeface="Akrobat Black" panose="00000A00000000000000" pitchFamily="2" charset="-52"/>
              </a:rPr>
              <a:t>г.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65"/>
          <a:stretch/>
        </p:blipFill>
        <p:spPr>
          <a:xfrm>
            <a:off x="20948" y="6238552"/>
            <a:ext cx="13481671" cy="1321123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18"/>
          <a:stretch/>
        </p:blipFill>
        <p:spPr bwMode="auto">
          <a:xfrm>
            <a:off x="218896" y="3148229"/>
            <a:ext cx="7092552" cy="37508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5497" y="251180"/>
            <a:ext cx="114434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000" b="1" dirty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«Общеобразовательная школа для обучающихся с ОВЗ №2», г.Вологда</a:t>
            </a:r>
            <a:endParaRPr lang="ru-RU" sz="2000" b="1" dirty="0">
              <a:solidFill>
                <a:srgbClr val="57111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98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10297" y="2229560"/>
            <a:ext cx="108906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СПАСИБО ЗА ВНИМАНИЕ</a:t>
            </a:r>
            <a:endParaRPr lang="ru-RU" sz="4000" b="1" dirty="0">
              <a:solidFill>
                <a:srgbClr val="57111C"/>
              </a:solidFill>
              <a:latin typeface="Akrobat Black" panose="00000A00000000000000" pitchFamily="2" charset="-52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41896" y="4422670"/>
            <a:ext cx="59570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57111C"/>
              </a:solidFill>
              <a:latin typeface="Akrobat" panose="00000600000000000000" pitchFamily="2" charset="-52"/>
            </a:endParaRPr>
          </a:p>
          <a:p>
            <a:pPr algn="ctr"/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Е.М. Ивашкова</a:t>
            </a:r>
            <a:r>
              <a:rPr lang="ru-RU" sz="2000" b="1" dirty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, директор </a:t>
            </a:r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000" b="1" dirty="0" smtClean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«Общеобразовательная школа </a:t>
            </a:r>
            <a:r>
              <a:rPr lang="ru-RU" sz="2000" b="1" dirty="0">
                <a:solidFill>
                  <a:srgbClr val="57111C"/>
                </a:solidFill>
                <a:latin typeface="Times New Roman" pitchFamily="18" charset="0"/>
                <a:cs typeface="Times New Roman" pitchFamily="18" charset="0"/>
              </a:rPr>
              <a:t>для обучающихся с ОВЗ №2», г.Вологда</a:t>
            </a:r>
            <a:endParaRPr lang="ru-RU" sz="2000" b="1" i="0" dirty="0">
              <a:solidFill>
                <a:srgbClr val="57111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0" dirty="0">
              <a:solidFill>
                <a:srgbClr val="57111C"/>
              </a:solidFill>
              <a:effectLst/>
              <a:latin typeface="Akrobat" panose="00000600000000000000" pitchFamily="2" charset="-52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517597" y="653324"/>
            <a:ext cx="9141447" cy="35473"/>
          </a:xfrm>
          <a:prstGeom prst="line">
            <a:avLst/>
          </a:prstGeom>
          <a:ln w="3810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0335615" y="6123935"/>
            <a:ext cx="2473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 </a:t>
            </a:r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27  </a:t>
            </a:r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ноября </a:t>
            </a:r>
            <a:r>
              <a:rPr lang="ru-RU" b="1" dirty="0" smtClean="0">
                <a:solidFill>
                  <a:srgbClr val="57111C"/>
                </a:solidFill>
                <a:latin typeface="Akrobat Black" panose="00000A00000000000000" pitchFamily="2" charset="-52"/>
              </a:rPr>
              <a:t>2025 </a:t>
            </a:r>
            <a:r>
              <a:rPr lang="ru-RU" b="1" dirty="0">
                <a:solidFill>
                  <a:srgbClr val="57111C"/>
                </a:solidFill>
                <a:latin typeface="Akrobat Black" panose="00000A00000000000000" pitchFamily="2" charset="-52"/>
              </a:rPr>
              <a:t>г.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65"/>
          <a:stretch/>
        </p:blipFill>
        <p:spPr>
          <a:xfrm>
            <a:off x="20948" y="6493267"/>
            <a:ext cx="13481671" cy="1066408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18"/>
          <a:stretch/>
        </p:blipFill>
        <p:spPr bwMode="auto">
          <a:xfrm>
            <a:off x="218896" y="3779927"/>
            <a:ext cx="6336704" cy="33511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45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" y="6195219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016022" y="802934"/>
            <a:ext cx="11385186" cy="1246760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5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Calibri"/>
              </a:rPr>
              <a:t>Разработка специальной индивидуальной программы развития </a:t>
            </a:r>
            <a:endParaRPr lang="ru-RU" sz="3200" b="1" i="1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655937" y="2819295"/>
            <a:ext cx="6237071" cy="1208176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Calibri"/>
              </a:rPr>
              <a:t>Возможности </a:t>
            </a:r>
            <a:r>
              <a:rPr lang="ru-RU" sz="3200" b="1" i="1" dirty="0">
                <a:solidFill>
                  <a:schemeClr val="tx1"/>
                </a:solidFill>
                <a:latin typeface="Times New Roman"/>
                <a:ea typeface="Calibri"/>
              </a:rPr>
              <a:t>конкретного ребенка</a:t>
            </a:r>
            <a:endParaRPr lang="ru-RU" sz="31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678106" y="4919288"/>
            <a:ext cx="8685112" cy="2334265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Calibri"/>
              </a:rPr>
              <a:t>Разработка программы </a:t>
            </a:r>
            <a:r>
              <a:rPr lang="ru-RU" sz="3200" b="1" i="1" dirty="0">
                <a:solidFill>
                  <a:schemeClr val="tx1"/>
                </a:solidFill>
                <a:latin typeface="Times New Roman"/>
                <a:ea typeface="Calibri"/>
              </a:rPr>
              <a:t>для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/>
                <a:ea typeface="Calibri"/>
              </a:rPr>
              <a:t>ребенка</a:t>
            </a: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Times New Roman"/>
                <a:ea typeface="Calibri"/>
              </a:rPr>
              <a:t>н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Calibri"/>
              </a:rPr>
              <a:t>ельзя «подгонять» ребёнка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Calibri"/>
              </a:rPr>
              <a:t>под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Calibri"/>
              </a:rPr>
              <a:t>программу</a:t>
            </a:r>
            <a:endParaRPr lang="ru-RU" sz="31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6708615" y="2131887"/>
            <a:ext cx="0" cy="585627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987" y="4236665"/>
            <a:ext cx="188912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40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65"/>
          <a:stretch/>
        </p:blipFill>
        <p:spPr>
          <a:xfrm>
            <a:off x="0" y="6304157"/>
            <a:ext cx="13439775" cy="125551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293" y="5057397"/>
            <a:ext cx="26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У</a:t>
            </a:r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читель-дефектолог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94" y="2706662"/>
            <a:ext cx="235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7C464A"/>
                </a:solidFill>
                <a:latin typeface="Akrobat Black" charset="-52"/>
              </a:rPr>
              <a:t>П</a:t>
            </a:r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едагог-психолог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53645" y="2713616"/>
            <a:ext cx="2226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У</a:t>
            </a:r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читель-логопед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3772" y="1056756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Учитель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34569" y="5057396"/>
            <a:ext cx="1066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7C464A"/>
                </a:solidFill>
                <a:latin typeface="Akrobat Black" charset="-52"/>
              </a:rPr>
              <a:t>Т</a:t>
            </a:r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ьютор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5851" y="1063164"/>
            <a:ext cx="283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Учителя-предметники</a:t>
            </a:r>
            <a:endParaRPr lang="ru-RU" sz="2400" dirty="0">
              <a:solidFill>
                <a:srgbClr val="7C464A"/>
              </a:solidFill>
              <a:latin typeface="Akrobat Black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47519" y="6215082"/>
            <a:ext cx="4737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7C464A"/>
                </a:solidFill>
                <a:latin typeface="Akrobat Black" charset="-52"/>
              </a:rPr>
              <a:t>Родители </a:t>
            </a:r>
            <a:r>
              <a:rPr lang="ru-RU" sz="2400" dirty="0">
                <a:solidFill>
                  <a:srgbClr val="7C464A"/>
                </a:solidFill>
                <a:latin typeface="Akrobat Black" charset="-52"/>
              </a:rPr>
              <a:t>и законные представители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1" r="5229"/>
          <a:stretch/>
        </p:blipFill>
        <p:spPr>
          <a:xfrm>
            <a:off x="4247519" y="2408237"/>
            <a:ext cx="431257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43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8" y="6195219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131753" y="957047"/>
            <a:ext cx="11385186" cy="823521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5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7C464A"/>
                </a:solidFill>
                <a:latin typeface="Times New Roman"/>
                <a:ea typeface="Calibri"/>
                <a:cs typeface="Times New Roman"/>
              </a:rPr>
              <a:t>Оценка результатов по реализации СИПР</a:t>
            </a:r>
            <a:endParaRPr lang="ru-RU" sz="3200" dirty="0">
              <a:solidFill>
                <a:srgbClr val="7C464A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17767" y="2978598"/>
            <a:ext cx="5327378" cy="1208176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нализ </a:t>
            </a:r>
            <a:r>
              <a:rPr lang="ru-RU" sz="32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динамики изменений</a:t>
            </a:r>
            <a:endParaRPr lang="ru-RU" sz="31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6346854" y="2818306"/>
            <a:ext cx="7010357" cy="1528760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Выполнении </a:t>
            </a:r>
            <a:r>
              <a:rPr lang="ru-RU" sz="32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целей, прописанных в программе</a:t>
            </a:r>
            <a:endParaRPr lang="ru-RU" sz="31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733646" y="5095982"/>
            <a:ext cx="8043594" cy="1727093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Комплексный подход с </a:t>
            </a:r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учетом </a:t>
            </a:r>
            <a:r>
              <a:rPr lang="ru-RU" sz="28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особенностей состояния каждого </a:t>
            </a:r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8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95218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1735796" y="782386"/>
            <a:ext cx="10077353" cy="823521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5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7C464A"/>
                </a:solidFill>
                <a:latin typeface="Times New Roman"/>
                <a:ea typeface="Calibri"/>
                <a:cs typeface="Times New Roman"/>
              </a:rPr>
              <a:t>Мониторинг результатов</a:t>
            </a:r>
            <a:endParaRPr lang="ru-RU" sz="3200" dirty="0">
              <a:solidFill>
                <a:srgbClr val="7C464A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226018" y="3677347"/>
            <a:ext cx="5327378" cy="1208176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Промежуточная аттестация</a:t>
            </a:r>
            <a:endParaRPr lang="ru-RU" sz="31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3810309" y="5120705"/>
            <a:ext cx="5456981" cy="1362288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2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Итоговая аттестация</a:t>
            </a:r>
            <a:endParaRPr lang="ru-RU" sz="31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14059" y="2218310"/>
            <a:ext cx="5478516" cy="1192710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Текущая аттестация</a:t>
            </a:r>
            <a:endParaRPr lang="ru-RU" sz="31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57493" y="2454347"/>
            <a:ext cx="2036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2 раза в год</a:t>
            </a:r>
            <a:endParaRPr lang="ru-RU" sz="28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3628" y="4036723"/>
            <a:ext cx="1856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1 раз в год</a:t>
            </a:r>
            <a:endParaRPr lang="ru-RU" sz="28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18172" y="5540239"/>
            <a:ext cx="29298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Итоговая оценка</a:t>
            </a:r>
          </a:p>
          <a:p>
            <a:r>
              <a:rPr lang="ru-RU" sz="28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 освоения АООП</a:t>
            </a:r>
            <a:endParaRPr lang="ru-RU" sz="28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21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95218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923393" y="777443"/>
            <a:ext cx="7246913" cy="1192412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Текущая аттестация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конце каждого полугодия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873" y="3764143"/>
            <a:ext cx="114956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со значительной физической помощью»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с частичной физической помощью»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по подражанию»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по инструкции»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по алгоритму»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по образцу» </a:t>
            </a:r>
            <a:endParaRPr lang="ru-RU" sz="2400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выполняет действие без опоры на внешние средства».</a:t>
            </a:r>
            <a:endParaRPr lang="ru-RU" sz="2400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6200" y="3148166"/>
            <a:ext cx="3829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sz="2800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35573" y="2062323"/>
            <a:ext cx="5660786" cy="824450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Структурированное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880279" y="2062323"/>
            <a:ext cx="5065966" cy="876150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Включенное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101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95218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198732"/>
              </p:ext>
            </p:extLst>
          </p:nvPr>
        </p:nvGraphicFramePr>
        <p:xfrm>
          <a:off x="1559067" y="1295783"/>
          <a:ext cx="9691135" cy="4381423"/>
        </p:xfrm>
        <a:graphic>
          <a:graphicData uri="http://schemas.openxmlformats.org/drawingml/2006/table">
            <a:tbl>
              <a:tblPr firstRow="1" firstCol="1" bandRow="1"/>
              <a:tblGrid>
                <a:gridCol w="8593065"/>
                <a:gridCol w="1098070"/>
              </a:tblGrid>
              <a:tr h="32214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Критерии оценивания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Пассивное поведение, действие не выполняет, не реагирует на объекты.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со значительной помощью учителя.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 частичной помощью педагога.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 минимальной помощью взрослого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по подражанию и вербальной инструкции.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по  образцу, с минимальной вербальной инструкцией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самостоятельно со значительным количеством ошибок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самостоятельно с небольшим количеством ошибок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433">
                <a:tc>
                  <a:txBody>
                    <a:bodyPr/>
                    <a:lstStyle/>
                    <a:p>
                      <a:pPr marL="0" marR="0" indent="0" algn="just" defTabSz="1199967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самостоятельно, практически без </a:t>
                      </a:r>
                      <a:r>
                        <a:rPr lang="ru-RU" sz="2000" b="1" dirty="0" smtClean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ошибок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1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Выполняет действие самостоятельно, безошибочно</a:t>
                      </a:r>
                      <a:endParaRPr lang="ru-RU" sz="2000" b="1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7C464A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 b="1" dirty="0">
                        <a:solidFill>
                          <a:srgbClr val="7C464A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810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95218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176702" y="1055390"/>
            <a:ext cx="7518696" cy="1071359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Промежуточная аттестация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67181" y="3632140"/>
            <a:ext cx="115593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Описательная оценка </a:t>
            </a:r>
            <a:r>
              <a:rPr lang="ru-RU" sz="28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достижений </a:t>
            </a: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обучающегося;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sz="28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жизненных компетенций;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нализ </a:t>
            </a:r>
            <a:r>
              <a:rPr lang="ru-RU" sz="28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результатов обучения на основе сравнения показателей актуального развития обучающегося на начало и конец учебного </a:t>
            </a: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года;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Факторы, влияющие </a:t>
            </a:r>
            <a:r>
              <a:rPr lang="ru-RU" sz="28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на тот или иной результат.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7100" y="2722834"/>
            <a:ext cx="67183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Характеристика</a:t>
            </a:r>
            <a:endParaRPr lang="ru-RU" sz="32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0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6195218"/>
            <a:ext cx="13442951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35573" y="164097"/>
            <a:ext cx="1287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МАОУ «Общеобразовательная школа для обучающихся с ОВЗ №2», г.Вологда</a:t>
            </a:r>
            <a:endParaRPr lang="ru-RU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927100" y="585410"/>
            <a:ext cx="11239500" cy="0"/>
          </a:xfrm>
          <a:prstGeom prst="line">
            <a:avLst/>
          </a:prstGeom>
          <a:ln w="19050">
            <a:solidFill>
              <a:srgbClr val="7C46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176702" y="1055390"/>
            <a:ext cx="7518696" cy="1359037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Итоговая аттестация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59472" y="2548356"/>
            <a:ext cx="10949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ценка </a:t>
            </a:r>
            <a:r>
              <a:rPr lang="ru-RU" sz="24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качества освоения </a:t>
            </a:r>
            <a:r>
              <a:rPr lang="ru-RU" sz="24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обучающимися СИПР </a:t>
            </a:r>
            <a:r>
              <a:rPr lang="ru-RU" sz="24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последнего года обучения.</a:t>
            </a:r>
            <a:r>
              <a:rPr lang="ru-RU" sz="24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715" y="3667494"/>
            <a:ext cx="11249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тоговая </a:t>
            </a:r>
            <a:r>
              <a:rPr lang="ru-RU" sz="2400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оценка представлена в виде развёрнутой характеристики обучающегося, отражающей состояние развития его жизненных компетенций.</a:t>
            </a:r>
          </a:p>
        </p:txBody>
      </p:sp>
      <p:sp>
        <p:nvSpPr>
          <p:cNvPr id="11" name="Овал 10"/>
          <p:cNvSpPr/>
          <p:nvPr/>
        </p:nvSpPr>
        <p:spPr>
          <a:xfrm>
            <a:off x="3329102" y="4498491"/>
            <a:ext cx="7518696" cy="1359037"/>
          </a:xfrm>
          <a:prstGeom prst="ellipse">
            <a:avLst/>
          </a:prstGeom>
          <a:gradFill>
            <a:gsLst>
              <a:gs pos="0">
                <a:schemeClr val="bg1"/>
              </a:gs>
              <a:gs pos="39999">
                <a:srgbClr val="85C2FF">
                  <a:alpha val="62000"/>
                </a:srgbClr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9997" tIns="59998" rIns="119997" bIns="59998" rtlCol="0" anchor="ctr"/>
          <a:lstStyle/>
          <a:p>
            <a:pPr algn="ctr"/>
            <a:r>
              <a:rPr lang="ru-RU" sz="31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100" b="1" dirty="0" smtClean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кспертная </a:t>
            </a:r>
            <a:r>
              <a:rPr lang="ru-RU" sz="3100" b="1" dirty="0">
                <a:solidFill>
                  <a:srgbClr val="7C464A"/>
                </a:solidFill>
                <a:latin typeface="Times New Roman" pitchFamily="18" charset="0"/>
                <a:cs typeface="Times New Roman" pitchFamily="18" charset="0"/>
              </a:rPr>
              <a:t>группа</a:t>
            </a:r>
            <a:endParaRPr lang="ru-RU" sz="3100" b="1" dirty="0" smtClean="0">
              <a:solidFill>
                <a:srgbClr val="7C464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68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16569</TotalTime>
  <Words>452</Words>
  <Application>Microsoft Office PowerPoint</Application>
  <PresentationFormat>Произвольный</PresentationFormat>
  <Paragraphs>86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Akrobat</vt:lpstr>
      <vt:lpstr>Times New Roman</vt:lpstr>
      <vt:lpstr>Trebuchet MS</vt:lpstr>
      <vt:lpstr>Georgia</vt:lpstr>
      <vt:lpstr>Calibri</vt:lpstr>
      <vt:lpstr>Akrobat Black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USER101-5</dc:creator>
  <cp:lastModifiedBy>user</cp:lastModifiedBy>
  <cp:revision>146</cp:revision>
  <dcterms:created xsi:type="dcterms:W3CDTF">2023-04-07T08:06:44Z</dcterms:created>
  <dcterms:modified xsi:type="dcterms:W3CDTF">2025-11-27T06:08:53Z</dcterms:modified>
</cp:coreProperties>
</file>